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561" r:id="rId3"/>
    <p:sldId id="574" r:id="rId4"/>
    <p:sldId id="560" r:id="rId5"/>
    <p:sldId id="563" r:id="rId6"/>
    <p:sldId id="564" r:id="rId7"/>
    <p:sldId id="576" r:id="rId8"/>
    <p:sldId id="577" r:id="rId9"/>
    <p:sldId id="578" r:id="rId10"/>
    <p:sldId id="580" r:id="rId11"/>
    <p:sldId id="575" r:id="rId12"/>
    <p:sldId id="592" r:id="rId13"/>
    <p:sldId id="878" r:id="rId14"/>
    <p:sldId id="579" r:id="rId15"/>
    <p:sldId id="566" r:id="rId16"/>
    <p:sldId id="567" r:id="rId17"/>
    <p:sldId id="568" r:id="rId18"/>
    <p:sldId id="875" r:id="rId19"/>
    <p:sldId id="591" r:id="rId20"/>
    <p:sldId id="569" r:id="rId21"/>
    <p:sldId id="885" r:id="rId22"/>
    <p:sldId id="571" r:id="rId23"/>
    <p:sldId id="572" r:id="rId24"/>
    <p:sldId id="562" r:id="rId25"/>
    <p:sldId id="588" r:id="rId26"/>
    <p:sldId id="581" r:id="rId27"/>
    <p:sldId id="582" r:id="rId28"/>
    <p:sldId id="583" r:id="rId29"/>
    <p:sldId id="584" r:id="rId30"/>
    <p:sldId id="559" r:id="rId31"/>
    <p:sldId id="594" r:id="rId32"/>
    <p:sldId id="590" r:id="rId33"/>
    <p:sldId id="593" r:id="rId34"/>
    <p:sldId id="88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9243"/>
    <p:restoredTop sz="88980"/>
  </p:normalViewPr>
  <p:slideViewPr>
    <p:cSldViewPr snapToGrid="0">
      <p:cViewPr varScale="1">
        <p:scale>
          <a:sx n="104" d="100"/>
          <a:sy n="104" d="100"/>
        </p:scale>
        <p:origin x="232" y="4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2BF9DC-CE04-293A-DD97-1D3CAD8228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EF82C-6990-0BF1-5E94-DF1E9593DF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DFFC6-3485-6F4B-B0C8-0BD8D1CED85A}" type="datetimeFigureOut">
              <a:rPr lang="en-US" smtClean="0"/>
              <a:t>6/4/24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F7DBF-9BC2-5300-69DC-73BFDDFF86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61BD2-1E31-7570-5A7B-8DF79C6F0F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D5ED7-E605-C44F-851D-BEA4A9A80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0B64E-560B-6E4A-9F32-25CAC0C996EC}" type="datetimeFigureOut">
              <a:rPr lang="en-US" smtClean="0"/>
              <a:t>6/4/24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15CE9-68CE-CE4C-B65E-995A07F53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1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1.00 </a:t>
            </a:r>
            <a:r>
              <a:rPr lang="mr-IN" dirty="0"/>
              <a:t>–</a:t>
            </a:r>
            <a:r>
              <a:rPr lang="en-US" dirty="0"/>
              <a:t> 4:00</a:t>
            </a:r>
          </a:p>
          <a:p>
            <a:r>
              <a:rPr lang="en-US" dirty="0"/>
              <a:t>https://</a:t>
            </a:r>
            <a:r>
              <a:rPr lang="en-US" dirty="0" err="1"/>
              <a:t>bbst.courses</a:t>
            </a:r>
            <a:r>
              <a:rPr lang="en-US" dirty="0"/>
              <a:t>/blog/social-software-testing-approaches/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86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15:10-16:05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4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16:05-19:09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23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19:09-21:21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2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21:21-23:47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30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23:47-26:29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10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26:29-29:25</a:t>
            </a:r>
          </a:p>
          <a:p>
            <a:r>
              <a:rPr lang="en-US" dirty="0"/>
              <a:t>Driver </a:t>
            </a:r>
            <a:r>
              <a:rPr lang="mr-IN" dirty="0"/>
              <a:t>–</a:t>
            </a:r>
            <a:r>
              <a:rPr lang="en-US" dirty="0"/>
              <a:t> Navigator</a:t>
            </a:r>
          </a:p>
          <a:p>
            <a:r>
              <a:rPr lang="en-US" dirty="0"/>
              <a:t>Rotation</a:t>
            </a:r>
          </a:p>
          <a:p>
            <a:r>
              <a:rPr lang="en-US" dirty="0"/>
              <a:t>Retrospective</a:t>
            </a:r>
          </a:p>
          <a:p>
            <a:r>
              <a:rPr lang="en-US" dirty="0"/>
              <a:t>Group</a:t>
            </a:r>
            <a:r>
              <a:rPr lang="en-US" baseline="0" dirty="0"/>
              <a:t>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01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68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29:33-32:02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85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32:02-34:37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06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36:36-38:36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6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4:00-6.24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47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38:36-39:20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22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39:20-40:01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8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40:01-40:39</a:t>
            </a:r>
          </a:p>
          <a:p>
            <a:r>
              <a:rPr lang="en-US" dirty="0"/>
              <a:t>Figure out what goes 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45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40:39-41:20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75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41:20-41:50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5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41:50-42:20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7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42:20-42:53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56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42:53-43:22</a:t>
            </a:r>
          </a:p>
          <a:p>
            <a:r>
              <a:rPr lang="en-US" dirty="0"/>
              <a:t>Osmosis is a process that does not require energy.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50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43:22-43:42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17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43:42-44:11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26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6:24-7:46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19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7:46-8:48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96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8:48-10:30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80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10:30-13:27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04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13:27-14:02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80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14:02-14:37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57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14:37-14:59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8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38DC0145-21D8-0D70-FE2A-42A62D93B0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26" name="Picture 25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2895069A-0ACD-82E2-7CED-9900F910E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649B9-FF4E-7F65-B498-218B49AFE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060C4-4E77-C41A-F920-0339ADD7B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9A2F010A-DDBE-6F36-45D4-C265EF5495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452" y="0"/>
            <a:ext cx="4114800" cy="1991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688452-0C6A-990C-3A1B-F8E05E09CD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40948" y="1717176"/>
            <a:ext cx="19304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AF2AB3-4186-9B64-9C56-E04DFCE372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5" y="6213543"/>
            <a:ext cx="1537363" cy="53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F81385-EABA-BFA6-A974-FF95911DECB5}"/>
              </a:ext>
            </a:extLst>
          </p:cNvPr>
          <p:cNvSpPr/>
          <p:nvPr userDrawn="1"/>
        </p:nvSpPr>
        <p:spPr>
          <a:xfrm>
            <a:off x="1701248" y="6331598"/>
            <a:ext cx="4289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by </a:t>
            </a:r>
            <a:r>
              <a:rPr lang="en-US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Maaret Pyhäjärvi</a:t>
            </a:r>
            <a:r>
              <a:rPr lang="en-US" sz="1600" dirty="0"/>
              <a:t> is licensed under </a:t>
            </a:r>
            <a:r>
              <a:rPr lang="en-US" sz="1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endParaRPr lang="en-US" sz="1600" dirty="0"/>
          </a:p>
        </p:txBody>
      </p: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840288AF-7056-AD54-CD09-BFB34F21C87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172FFF-BDF2-A3CD-FC33-FCC9425767A2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A06611A0-39CA-B03E-0279-D4384C712B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C66586-A665-8021-C5D5-92E3DFCEE8C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39557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8F2C1A68-58A6-AA13-DB90-1CE2B36777B1}"/>
              </a:ext>
            </a:extLst>
          </p:cNvPr>
          <p:cNvGrpSpPr/>
          <p:nvPr userDrawn="1"/>
        </p:nvGrpSpPr>
        <p:grpSpPr>
          <a:xfrm>
            <a:off x="7202326" y="4712388"/>
            <a:ext cx="2374160" cy="1388162"/>
            <a:chOff x="89452" y="0"/>
            <a:chExt cx="4114800" cy="2326776"/>
          </a:xfrm>
        </p:grpSpPr>
        <p:pic>
          <p:nvPicPr>
            <p:cNvPr id="37" name="Picture 36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C103B05D-C60F-A7C5-D6B0-5BD1DB03F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9452" y="0"/>
              <a:ext cx="4114800" cy="199124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B2EFA86-49CF-6848-4507-594B78E117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40948" y="1717176"/>
              <a:ext cx="1930400" cy="609600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90730-33AA-CB3B-4F3F-BD451F160B3A}"/>
              </a:ext>
            </a:extLst>
          </p:cNvPr>
          <p:cNvSpPr/>
          <p:nvPr userDrawn="1"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D95235-5C78-FF5B-FC1D-35724D7CB161}"/>
              </a:ext>
            </a:extLst>
          </p:cNvPr>
          <p:cNvSpPr/>
          <p:nvPr userDrawn="1"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DA35B-EE52-6C34-BF7F-DEA17AD861B5}"/>
              </a:ext>
            </a:extLst>
          </p:cNvPr>
          <p:cNvSpPr txBox="1"/>
          <p:nvPr userDrawn="1"/>
        </p:nvSpPr>
        <p:spPr>
          <a:xfrm>
            <a:off x="5696372" y="3778453"/>
            <a:ext cx="4182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MT" panose="020B0502020104020203" pitchFamily="34" charset="0"/>
              </a:rPr>
              <a:t>#PayToSpeak #TechVoices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#EnsembleTesting #EnsembleProgramming #StrongStylePairing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#ExploratoryTesting #TestAutomation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#ModernAgile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#ContemporaryExploratoryTesting</a:t>
            </a:r>
          </a:p>
        </p:txBody>
      </p:sp>
      <p:pic>
        <p:nvPicPr>
          <p:cNvPr id="8" name="Picture 7" descr="A close up of a person&#10;&#10;Description automatically generated">
            <a:extLst>
              <a:ext uri="{FF2B5EF4-FFF2-40B4-BE49-F238E27FC236}">
                <a16:creationId xmlns:a16="http://schemas.microsoft.com/office/drawing/2014/main" id="{923CFEEF-0D8C-58CA-38B5-60265EA99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669EB6-F500-93BA-B256-B4C0A9335F91}"/>
              </a:ext>
            </a:extLst>
          </p:cNvPr>
          <p:cNvSpPr/>
          <p:nvPr userDrawn="1"/>
        </p:nvSpPr>
        <p:spPr>
          <a:xfrm>
            <a:off x="144956" y="268448"/>
            <a:ext cx="60901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Maaret Pyhäjärvi </a:t>
            </a:r>
            <a:r>
              <a:rPr lang="en-US" dirty="0">
                <a:solidFill>
                  <a:schemeClr val="accent4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(from Finland)</a:t>
            </a:r>
            <a:endParaRPr lang="en-US" sz="4400" dirty="0">
              <a:solidFill>
                <a:schemeClr val="accent4"/>
              </a:solidFill>
              <a:latin typeface="KG No Matter What" panose="02000507000000020003" pitchFamily="2" charset="77"/>
              <a:ea typeface="KG Manhattan Script" charset="0"/>
              <a:cs typeface="KG Manhattan Scrip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03EEF5-326C-A892-943B-551DA0E3444C}"/>
              </a:ext>
            </a:extLst>
          </p:cNvPr>
          <p:cNvSpPr/>
          <p:nvPr userDrawn="1"/>
        </p:nvSpPr>
        <p:spPr>
          <a:xfrm>
            <a:off x="731333" y="4148931"/>
            <a:ext cx="40589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Email: maaret@iki.fi</a:t>
            </a:r>
          </a:p>
          <a:p>
            <a:r>
              <a:rPr lang="en-US" sz="2000" dirty="0"/>
              <a:t>Mastodon: @</a:t>
            </a:r>
            <a:r>
              <a:rPr lang="en-US" sz="2000" dirty="0" err="1"/>
              <a:t>maaretp@mas.to</a:t>
            </a:r>
            <a:br>
              <a:rPr lang="en-US" sz="2000" dirty="0"/>
            </a:br>
            <a:r>
              <a:rPr lang="en-US" sz="2000" dirty="0"/>
              <a:t>Web: maaretp.com</a:t>
            </a:r>
          </a:p>
          <a:p>
            <a:r>
              <a:rPr lang="en-US" sz="2000" dirty="0"/>
              <a:t>Blog: visible-quality.blogspot.fi</a:t>
            </a:r>
          </a:p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(please connect with me through </a:t>
            </a:r>
            <a:b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Mastodon or LinkedIn)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73844CF-304F-1F63-0202-BE0D181601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846" y="186187"/>
            <a:ext cx="1275852" cy="127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55A0E6-7C75-07AA-5E7E-240840BC331B}"/>
              </a:ext>
            </a:extLst>
          </p:cNvPr>
          <p:cNvSpPr txBox="1"/>
          <p:nvPr userDrawn="1"/>
        </p:nvSpPr>
        <p:spPr>
          <a:xfrm>
            <a:off x="9805059" y="1467671"/>
            <a:ext cx="24507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0"/>
              </a:rPr>
              <a:t>https://exploratorytestingacademy.com</a:t>
            </a:r>
          </a:p>
        </p:txBody>
      </p:sp>
      <p:pic>
        <p:nvPicPr>
          <p:cNvPr id="19" name="Picture 4" descr="Software Testing Finland ry, non-profit">
            <a:extLst>
              <a:ext uri="{FF2B5EF4-FFF2-40B4-BE49-F238E27FC236}">
                <a16:creationId xmlns:a16="http://schemas.microsoft.com/office/drawing/2014/main" id="{84F2373A-E62F-409E-B996-52299050868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/>
        </p:blipFill>
        <p:spPr bwMode="auto">
          <a:xfrm>
            <a:off x="10413237" y="1775618"/>
            <a:ext cx="1278372" cy="112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37331A-767E-70D5-8AC1-613308995FDB}"/>
              </a:ext>
            </a:extLst>
          </p:cNvPr>
          <p:cNvSpPr txBox="1"/>
          <p:nvPr userDrawn="1"/>
        </p:nvSpPr>
        <p:spPr>
          <a:xfrm>
            <a:off x="9783649" y="2921910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Ohjelmistotestaus </a:t>
            </a:r>
            <a:r>
              <a:rPr lang="en-US" sz="1100" dirty="0" err="1">
                <a:solidFill>
                  <a:schemeClr val="bg1"/>
                </a:solidFill>
                <a:latin typeface="Gill Sans MT" panose="020B0502020104020203" pitchFamily="34" charset="0"/>
              </a:rPr>
              <a:t>ry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1" name="Picture 6" descr="Techvoices - diversity in conference speaking">
            <a:extLst>
              <a:ext uri="{FF2B5EF4-FFF2-40B4-BE49-F238E27FC236}">
                <a16:creationId xmlns:a16="http://schemas.microsoft.com/office/drawing/2014/main" id="{B2C1722E-A406-6745-05C3-BA7275352BC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5" r="7583" b="16779"/>
          <a:stretch/>
        </p:blipFill>
        <p:spPr bwMode="auto">
          <a:xfrm>
            <a:off x="10413237" y="3271340"/>
            <a:ext cx="1276461" cy="115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0A0580-4D6F-713B-EC63-525A029B9F24}"/>
              </a:ext>
            </a:extLst>
          </p:cNvPr>
          <p:cNvSpPr txBox="1"/>
          <p:nvPr userDrawn="1"/>
        </p:nvSpPr>
        <p:spPr>
          <a:xfrm>
            <a:off x="9788841" y="4450778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https</a:t>
            </a:r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://techvoices.org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3" name="Picture 4" descr="TIVIA ry">
            <a:extLst>
              <a:ext uri="{FF2B5EF4-FFF2-40B4-BE49-F238E27FC236}">
                <a16:creationId xmlns:a16="http://schemas.microsoft.com/office/drawing/2014/main" id="{7DB6FEDE-7EFE-0FEF-6C45-05AAFC5005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806" y="5045948"/>
            <a:ext cx="793143" cy="7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elenium PLC - Project Leadership Committee">
            <a:extLst>
              <a:ext uri="{FF2B5EF4-FFF2-40B4-BE49-F238E27FC236}">
                <a16:creationId xmlns:a16="http://schemas.microsoft.com/office/drawing/2014/main" id="{9AADF129-5EF6-111C-1472-C47F7EF66F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184" y="5045948"/>
            <a:ext cx="793143" cy="82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55BFD30-BC69-C41E-23BB-3B7AC42F19F0}"/>
              </a:ext>
            </a:extLst>
          </p:cNvPr>
          <p:cNvGrpSpPr/>
          <p:nvPr userDrawn="1"/>
        </p:nvGrpSpPr>
        <p:grpSpPr>
          <a:xfrm>
            <a:off x="3338509" y="1462039"/>
            <a:ext cx="6352157" cy="1964821"/>
            <a:chOff x="2919409" y="2198639"/>
            <a:chExt cx="6352157" cy="1964821"/>
          </a:xfrm>
        </p:grpSpPr>
        <p:pic>
          <p:nvPicPr>
            <p:cNvPr id="27" name="Picture 26" descr="Logo, company name&#10;&#10;Description automatically generated">
              <a:extLst>
                <a:ext uri="{FF2B5EF4-FFF2-40B4-BE49-F238E27FC236}">
                  <a16:creationId xmlns:a16="http://schemas.microsoft.com/office/drawing/2014/main" id="{8A3E49BC-2C36-D4A0-770A-14498852C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D0C3C3B0-B770-A54F-0F2E-A82EB5EC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84B236-9F15-B191-11ED-E12266A202E3}"/>
                </a:ext>
              </a:extLst>
            </p:cNvPr>
            <p:cNvSpPr txBox="1"/>
            <p:nvPr/>
          </p:nvSpPr>
          <p:spPr>
            <a:xfrm>
              <a:off x="3570919" y="3794128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2020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807EF6-1389-4389-7077-6E28040B83FE}"/>
                </a:ext>
              </a:extLst>
            </p:cNvPr>
            <p:cNvSpPr txBox="1"/>
            <p:nvPr/>
          </p:nvSpPr>
          <p:spPr>
            <a:xfrm>
              <a:off x="5687805" y="3779599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E032D4-F0C5-A430-D893-8C8430D2C8DD}"/>
                </a:ext>
              </a:extLst>
            </p:cNvPr>
            <p:cNvSpPr txBox="1"/>
            <p:nvPr/>
          </p:nvSpPr>
          <p:spPr>
            <a:xfrm>
              <a:off x="4794126" y="2966502"/>
              <a:ext cx="268585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32" name="Picture 2" descr="ICT 100 influencers list 2019 and 2020">
              <a:extLst>
                <a:ext uri="{FF2B5EF4-FFF2-40B4-BE49-F238E27FC236}">
                  <a16:creationId xmlns:a16="http://schemas.microsoft.com/office/drawing/2014/main" id="{E2EAC3B0-2A60-C6FF-A38E-13732ECBAB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70"/>
            <a:stretch/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C5DD0E-4544-873F-A10C-20CB770E2214}"/>
                </a:ext>
              </a:extLst>
            </p:cNvPr>
            <p:cNvSpPr txBox="1"/>
            <p:nvPr/>
          </p:nvSpPr>
          <p:spPr>
            <a:xfrm>
              <a:off x="7195322" y="3794128"/>
              <a:ext cx="207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2019 - 2022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17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68"/>
            <a:ext cx="2844800" cy="365125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6/4/24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1" y="6356368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2" y="6356368"/>
            <a:ext cx="2844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44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68"/>
            <a:ext cx="2844800" cy="365125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6/4/24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8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2" y="6356368"/>
            <a:ext cx="2844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0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E395-DFBA-4D7B-E24F-0E28B9C5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322BE7-8566-01AD-E26E-A96CC941C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EE4AB-C295-0484-A1C7-4AEFE95B620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D8EB03-7838-95F5-38CD-78C11045C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689159-045B-780E-F619-C0415A4B14BF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6218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E395-DFBA-4D7B-E24F-0E28B9C5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322BE7-8566-01AD-E26E-A96CC941C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EE4AB-C295-0484-A1C7-4AEFE95B620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D8EB03-7838-95F5-38CD-78C11045C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689159-045B-780E-F619-C0415A4B14BF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35947-EE3B-AC39-4780-01ABAA657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986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E395-DFBA-4D7B-E24F-0E28B9C5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322BE7-8566-01AD-E26E-A96CC941C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EE4AB-C295-0484-A1C7-4AEFE95B620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D8EB03-7838-95F5-38CD-78C11045C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689159-045B-780E-F619-C0415A4B14BF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35947-EE3B-AC39-4780-01ABAA657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54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BF54F5-9464-0D08-15FE-79CE480D35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1" y="1828329"/>
            <a:ext cx="52010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3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53058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7609F39C-A52A-EDBC-FDBB-C5A7BFF242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191C3700-BB74-671B-10EC-B568FAE0E3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F4AEB3A-0C2F-1E49-6BC7-3AFAB15F9E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2976F-7336-869B-80A5-74CDA664AD69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522EB12-7D70-DFDC-E29F-C7F13E5114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4B50A1-F500-5B09-3B9E-C9D84506BD6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19189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87FA5194-5911-CF44-2F68-BCAB192B3C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3689253" y="-1644746"/>
            <a:ext cx="4813493" cy="121920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1005C4-56B7-4B8E-FED1-775017385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ABD7E5-83A0-0F30-80B4-A850E4AEBEE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1E4473B-9DF6-E38C-F251-75F2E027CA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03244D-BAA3-8DD6-2BD5-6C7D62DCFA42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05123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DFF832A-AF12-BBD6-DE86-60AE079702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8714" cy="687345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5C632C5-8A9A-59A4-62E7-DFBD26DBF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C1769-255C-FC94-1480-8052D90DE714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63090FD-7FE2-763F-693D-E8738F06D0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0028DA-E80B-B28D-C2A1-771595B45395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04553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D50E49AD-8FC0-25FE-404E-C119D5FA99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582669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C48D417-56DA-11A5-A195-33F0B5B45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329B-93F7-3F5C-80A9-72276A1492F6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9C49EB-6FA8-DCF2-7929-4361FD0050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1F1F48-C3C5-1DEA-5CD9-2049F267AA0B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061641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0AE643-9530-B8C7-6F01-999684FF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47FF9-C537-196A-CEB2-3CECCF17D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5C5F9-22CC-0E00-B207-74BAA2703FC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93562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12737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1" r:id="rId3"/>
    <p:sldLayoutId id="2147483662" r:id="rId4"/>
    <p:sldLayoutId id="2147483655" r:id="rId5"/>
    <p:sldLayoutId id="2147483659" r:id="rId6"/>
    <p:sldLayoutId id="2147483658" r:id="rId7"/>
    <p:sldLayoutId id="2147483657" r:id="rId8"/>
    <p:sldLayoutId id="2147483656" r:id="rId9"/>
    <p:sldLayoutId id="2147483660" r:id="rId10"/>
    <p:sldLayoutId id="2147483663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mobprogrammingguidebook.xyz/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bst.courses/blog/social-software-testing-approaches/" TargetMode="External"/><Relationship Id="rId5" Type="http://schemas.openxmlformats.org/officeDocument/2006/relationships/hyperlink" Target="https://exploratorytesting.xyz/" TargetMode="External"/><Relationship Id="rId4" Type="http://schemas.openxmlformats.org/officeDocument/2006/relationships/hyperlink" Target="https://strongstylepairprogramming.xyz/" TargetMode="Externa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ED1C-89F5-6216-8A68-50DD3CA59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Software Testing Approaches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2376B-CFEC-A299-AFB6-7D4FC4723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Maaret</a:t>
            </a:r>
            <a:r>
              <a:rPr lang="en-US" dirty="0"/>
              <a:t> </a:t>
            </a:r>
            <a:r>
              <a:rPr lang="en-US" dirty="0" err="1"/>
              <a:t>Pyhäjärvi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07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73674" y="4572505"/>
            <a:ext cx="67735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https://ensembleprogramming.xyz</a:t>
            </a:r>
            <a:endParaRPr lang="en-US" sz="1400" dirty="0"/>
          </a:p>
          <a:p>
            <a:pPr algn="r"/>
            <a:endParaRPr lang="en-US" sz="1400" dirty="0"/>
          </a:p>
          <a:p>
            <a:pPr algn="r"/>
            <a:r>
              <a:rPr lang="en-US" sz="1400" dirty="0">
                <a:hlinkClick r:id="rId4"/>
              </a:rPr>
              <a:t>https://strongstylepairprogramming.xyz</a:t>
            </a:r>
            <a:endParaRPr lang="en-US" sz="1400" dirty="0"/>
          </a:p>
          <a:p>
            <a:pPr algn="r"/>
            <a:endParaRPr lang="en-US" sz="1400" dirty="0"/>
          </a:p>
          <a:p>
            <a:pPr algn="r"/>
            <a:r>
              <a:rPr lang="en-US" sz="1400" dirty="0">
                <a:hlinkClick r:id="rId5"/>
              </a:rPr>
              <a:t>https://exploratorytesting.xyz</a:t>
            </a:r>
            <a:r>
              <a:rPr lang="en-US" sz="1400" dirty="0"/>
              <a:t> 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>
                <a:hlinkClick r:id="rId6"/>
              </a:rPr>
              <a:t>https://bbst.courses/blog/social-software-testing-approaches/</a:t>
            </a:r>
            <a:r>
              <a:rPr lang="en-US" sz="1400" dirty="0"/>
              <a:t> </a:t>
            </a:r>
          </a:p>
          <a:p>
            <a:pPr algn="r"/>
            <a:endParaRPr lang="en-US" sz="1400" dirty="0"/>
          </a:p>
          <a:p>
            <a:pPr algn="r"/>
            <a:endParaRPr lang="en-US" sz="1400" dirty="0"/>
          </a:p>
        </p:txBody>
      </p:sp>
      <p:pic>
        <p:nvPicPr>
          <p:cNvPr id="5" name="Picture 4" descr="title_page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359" y="108158"/>
            <a:ext cx="3262216" cy="4349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title_page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122" y="110686"/>
            <a:ext cx="2815289" cy="4349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CABB95-E0D0-4024-B442-7E8CD04122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8" y="0"/>
            <a:ext cx="4551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4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1822" y="2630169"/>
            <a:ext cx="5288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3"/>
                </a:solidFill>
                <a:latin typeface="KG No Matter What" panose="02000507000000020003" pitchFamily="2" charset="77"/>
                <a:cs typeface="KG Manhattan Script"/>
              </a:rPr>
              <a:t>Our Options</a:t>
            </a:r>
          </a:p>
        </p:txBody>
      </p:sp>
    </p:spTree>
    <p:extLst>
      <p:ext uri="{BB962C8B-B14F-4D97-AF65-F5344CB8AC3E}">
        <p14:creationId xmlns:p14="http://schemas.microsoft.com/office/powerpoint/2010/main" val="3233613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8068.JPG.JP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17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ghost writing on a board&#10;&#10;Description automatically generated with low confidence">
            <a:extLst>
              <a:ext uri="{FF2B5EF4-FFF2-40B4-BE49-F238E27FC236}">
                <a16:creationId xmlns:a16="http://schemas.microsoft.com/office/drawing/2014/main" id="{B82522AB-ABE2-1686-2F58-35C6EB493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00" y="1563129"/>
            <a:ext cx="3229611" cy="3731741"/>
          </a:xfrm>
          <a:prstGeom prst="rect">
            <a:avLst/>
          </a:prstGeom>
        </p:spPr>
      </p:pic>
      <p:pic>
        <p:nvPicPr>
          <p:cNvPr id="9" name="Picture 8" descr="A cartoon of a ghost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CFD64D0-825B-B6FA-DE8E-D0422E019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89" y="1563129"/>
            <a:ext cx="3617185" cy="3731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A99C26-5B7C-2874-6135-C282B2BEB3EF}"/>
              </a:ext>
            </a:extLst>
          </p:cNvPr>
          <p:cNvSpPr txBox="1"/>
          <p:nvPr/>
        </p:nvSpPr>
        <p:spPr>
          <a:xfrm>
            <a:off x="1328604" y="861253"/>
            <a:ext cx="2384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dirty="0"/>
              <a:t>Driver (</a:t>
            </a:r>
            <a:r>
              <a:rPr lang="en-FI" sz="2800" dirty="0">
                <a:solidFill>
                  <a:schemeClr val="accent1"/>
                </a:solidFill>
              </a:rPr>
              <a:t>Hands</a:t>
            </a:r>
            <a:r>
              <a:rPr lang="en-FI" sz="28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8EA504-EE2A-D4A7-38A2-925CCDA0D1D8}"/>
              </a:ext>
            </a:extLst>
          </p:cNvPr>
          <p:cNvSpPr txBox="1"/>
          <p:nvPr/>
        </p:nvSpPr>
        <p:spPr>
          <a:xfrm>
            <a:off x="8908558" y="599643"/>
            <a:ext cx="296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/>
              <a:t>Navigator (</a:t>
            </a:r>
            <a:r>
              <a:rPr lang="en-FI" sz="2800" dirty="0">
                <a:solidFill>
                  <a:schemeClr val="accent1"/>
                </a:solidFill>
              </a:rPr>
              <a:t>Brains</a:t>
            </a:r>
            <a:r>
              <a:rPr lang="en-FI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5384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KG Manhattan Script"/>
                <a:cs typeface="KG Manhattan Script"/>
              </a:rPr>
              <a:t>Comparison</a:t>
            </a:r>
            <a:endParaRPr lang="en-US" dirty="0">
              <a:latin typeface="KG Manhattan Script"/>
              <a:cs typeface="KG Manhattan Scrip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42147" y="2163412"/>
            <a:ext cx="5383396" cy="32320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Strong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735" y="2210002"/>
            <a:ext cx="5383396" cy="32320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Traditional 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6642147" y="3260633"/>
            <a:ext cx="5000207" cy="1555448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 have an idea…</a:t>
            </a:r>
          </a:p>
          <a:p>
            <a:pPr algn="ctr"/>
            <a:r>
              <a:rPr lang="en-US" sz="3200" dirty="0">
                <a:solidFill>
                  <a:srgbClr val="800000"/>
                </a:solidFill>
              </a:rPr>
              <a:t>Please take </a:t>
            </a:r>
            <a:r>
              <a:rPr lang="en-US" sz="3200" dirty="0"/>
              <a:t>the keyboard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611031" y="3307223"/>
            <a:ext cx="4665274" cy="1555448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 have an idea…</a:t>
            </a:r>
          </a:p>
          <a:p>
            <a:pPr algn="ctr"/>
            <a:r>
              <a:rPr lang="en-US" sz="3200" dirty="0">
                <a:solidFill>
                  <a:srgbClr val="800000"/>
                </a:solidFill>
              </a:rPr>
              <a:t>Give me  </a:t>
            </a:r>
            <a:r>
              <a:rPr lang="en-US" sz="3200" dirty="0"/>
              <a:t>the keyboard</a:t>
            </a:r>
          </a:p>
        </p:txBody>
      </p:sp>
    </p:spTree>
    <p:extLst>
      <p:ext uri="{BB962C8B-B14F-4D97-AF65-F5344CB8AC3E}">
        <p14:creationId xmlns:p14="http://schemas.microsoft.com/office/powerpoint/2010/main" val="3807188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29" y="1009936"/>
            <a:ext cx="10922000" cy="50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86285" y="221714"/>
            <a:ext cx="793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dirty="0">
                <a:latin typeface="KG No Matter What" panose="02000507000000020003" pitchFamily="2" charset="77"/>
                <a:cs typeface="KG Manhattan Script"/>
              </a:rPr>
              <a:t>traditional pair testing</a:t>
            </a:r>
          </a:p>
        </p:txBody>
      </p:sp>
    </p:spTree>
    <p:extLst>
      <p:ext uri="{BB962C8B-B14F-4D97-AF65-F5344CB8AC3E}">
        <p14:creationId xmlns:p14="http://schemas.microsoft.com/office/powerpoint/2010/main" val="3080814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009936"/>
            <a:ext cx="10922000" cy="50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5570" y="221714"/>
            <a:ext cx="88152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dirty="0">
                <a:latin typeface="KG No Matter What" panose="02000507000000020003" pitchFamily="2" charset="77"/>
                <a:cs typeface="KG Manhattan Script"/>
              </a:rPr>
              <a:t>Strong-style pair testing</a:t>
            </a:r>
          </a:p>
        </p:txBody>
      </p:sp>
    </p:spTree>
    <p:extLst>
      <p:ext uri="{BB962C8B-B14F-4D97-AF65-F5344CB8AC3E}">
        <p14:creationId xmlns:p14="http://schemas.microsoft.com/office/powerpoint/2010/main" val="1323466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761" y="1239399"/>
            <a:ext cx="7016418" cy="49114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6759" y="221714"/>
            <a:ext cx="56140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dirty="0">
                <a:latin typeface="KG No Matter What" panose="02000507000000020003" pitchFamily="2" charset="77"/>
                <a:cs typeface="KG Manhattan Script"/>
              </a:rPr>
              <a:t>ensemble testing</a:t>
            </a:r>
          </a:p>
        </p:txBody>
      </p:sp>
    </p:spTree>
    <p:extLst>
      <p:ext uri="{BB962C8B-B14F-4D97-AF65-F5344CB8AC3E}">
        <p14:creationId xmlns:p14="http://schemas.microsoft.com/office/powerpoint/2010/main" val="2704287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27D172-4EEE-6931-BFF4-C6E595022276}"/>
              </a:ext>
            </a:extLst>
          </p:cNvPr>
          <p:cNvSpPr txBox="1"/>
          <p:nvPr/>
        </p:nvSpPr>
        <p:spPr>
          <a:xfrm>
            <a:off x="607074" y="552605"/>
            <a:ext cx="2384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dirty="0"/>
              <a:t>Driver (</a:t>
            </a:r>
            <a:r>
              <a:rPr lang="en-FI" sz="2800" dirty="0">
                <a:solidFill>
                  <a:schemeClr val="accent1"/>
                </a:solidFill>
              </a:rPr>
              <a:t>Hands</a:t>
            </a:r>
            <a:r>
              <a:rPr lang="en-FI" sz="28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9B96E-AA56-6166-D737-CBA0B5E887B6}"/>
              </a:ext>
            </a:extLst>
          </p:cNvPr>
          <p:cNvSpPr txBox="1"/>
          <p:nvPr/>
        </p:nvSpPr>
        <p:spPr>
          <a:xfrm>
            <a:off x="7125205" y="417493"/>
            <a:ext cx="50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/>
              <a:t>Designated Navigator (</a:t>
            </a:r>
            <a:r>
              <a:rPr lang="en-FI" sz="2800" dirty="0">
                <a:solidFill>
                  <a:schemeClr val="accent1"/>
                </a:solidFill>
              </a:rPr>
              <a:t>Voice</a:t>
            </a:r>
            <a:r>
              <a:rPr lang="en-FI" sz="28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4009C-9020-E3D0-CB29-0CB5A30AFECC}"/>
              </a:ext>
            </a:extLst>
          </p:cNvPr>
          <p:cNvSpPr txBox="1"/>
          <p:nvPr/>
        </p:nvSpPr>
        <p:spPr>
          <a:xfrm>
            <a:off x="2435767" y="5804897"/>
            <a:ext cx="296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/>
              <a:t>Navigators (</a:t>
            </a:r>
            <a:r>
              <a:rPr lang="en-FI" sz="2800" dirty="0">
                <a:solidFill>
                  <a:schemeClr val="accent1"/>
                </a:solidFill>
              </a:rPr>
              <a:t>Brains</a:t>
            </a:r>
            <a:r>
              <a:rPr lang="en-FI" sz="2800" dirty="0"/>
              <a:t>)</a:t>
            </a:r>
          </a:p>
        </p:txBody>
      </p:sp>
      <p:pic>
        <p:nvPicPr>
          <p:cNvPr id="2" name="Picture 1" descr="A picture containing cartoon, chair, sketch, text&#10;&#10;Description automatically generated">
            <a:extLst>
              <a:ext uri="{FF2B5EF4-FFF2-40B4-BE49-F238E27FC236}">
                <a16:creationId xmlns:a16="http://schemas.microsoft.com/office/drawing/2014/main" id="{A1D24BC3-0C30-A836-8EA2-9AE12AC5A3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9" r="4551" b="10388"/>
          <a:stretch/>
        </p:blipFill>
        <p:spPr>
          <a:xfrm>
            <a:off x="1741551" y="1075825"/>
            <a:ext cx="8387310" cy="472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66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0"/>
            <a:ext cx="12188825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7286" y="5255152"/>
            <a:ext cx="72130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Image from: </a:t>
            </a:r>
            <a:br>
              <a:rPr lang="en-US" sz="3200" dirty="0"/>
            </a:br>
            <a:r>
              <a:rPr lang="en-US" sz="3200" dirty="0"/>
              <a:t>https://</a:t>
            </a:r>
            <a:r>
              <a:rPr lang="en-US" sz="3200" dirty="0" err="1"/>
              <a:t>conorfi.com</a:t>
            </a:r>
            <a:r>
              <a:rPr lang="en-US" sz="3200" dirty="0"/>
              <a:t>/software-testing/guidelines-for-running-a-bug-bash/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73373" y="221714"/>
            <a:ext cx="40703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dirty="0">
                <a:solidFill>
                  <a:srgbClr val="FFFFFF"/>
                </a:solidFill>
                <a:latin typeface="KG No Matter What" panose="02000507000000020003" pitchFamily="2" charset="77"/>
                <a:cs typeface="KG Manhattan Script"/>
              </a:rPr>
              <a:t>bug bashes</a:t>
            </a:r>
          </a:p>
        </p:txBody>
      </p:sp>
    </p:spTree>
    <p:extLst>
      <p:ext uri="{BB962C8B-B14F-4D97-AF65-F5344CB8AC3E}">
        <p14:creationId xmlns:p14="http://schemas.microsoft.com/office/powerpoint/2010/main" val="4082314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107" y="221714"/>
            <a:ext cx="113626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>
                <a:latin typeface="KG No Matter What" panose="02000507000000020003" pitchFamily="2" charset="77"/>
                <a:cs typeface="KG Manhattan Script"/>
              </a:rPr>
              <a:t>What </a:t>
            </a:r>
            <a:r>
              <a:rPr lang="en-US" sz="6600" dirty="0">
                <a:solidFill>
                  <a:srgbClr val="4F81BD"/>
                </a:solidFill>
                <a:latin typeface="KG No Matter What" panose="02000507000000020003" pitchFamily="2" charset="77"/>
                <a:cs typeface="KG Manhattan Script"/>
              </a:rPr>
              <a:t>Social</a:t>
            </a:r>
            <a:r>
              <a:rPr lang="en-US" sz="6600" dirty="0">
                <a:latin typeface="KG No Matter What" panose="02000507000000020003" pitchFamily="2" charset="77"/>
                <a:cs typeface="KG Manhattan Script"/>
              </a:rPr>
              <a:t> at Work Usually </a:t>
            </a:r>
            <a:br>
              <a:rPr lang="en-US" sz="6600" dirty="0">
                <a:latin typeface="KG No Matter What" panose="02000507000000020003" pitchFamily="2" charset="77"/>
                <a:cs typeface="KG Manhattan Script"/>
              </a:rPr>
            </a:br>
            <a:r>
              <a:rPr lang="en-US" sz="6600" dirty="0">
                <a:latin typeface="KG No Matter What" panose="02000507000000020003" pitchFamily="2" charset="77"/>
                <a:cs typeface="KG Manhattan Script"/>
              </a:rPr>
              <a:t>Looks Like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8129" y="1814024"/>
            <a:ext cx="499367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Planning</a:t>
            </a:r>
          </a:p>
          <a:p>
            <a:r>
              <a:rPr lang="en-US" sz="4000" dirty="0"/>
              <a:t>PI Planning</a:t>
            </a:r>
          </a:p>
          <a:p>
            <a:r>
              <a:rPr lang="en-US" sz="4000" dirty="0"/>
              <a:t>Sprint Planning</a:t>
            </a:r>
          </a:p>
          <a:p>
            <a:r>
              <a:rPr lang="en-US" sz="4000" dirty="0"/>
              <a:t>Backlog Refinement</a:t>
            </a:r>
          </a:p>
          <a:p>
            <a:r>
              <a:rPr lang="en-US" sz="4000" dirty="0"/>
              <a:t>Three Amigos Sessions</a:t>
            </a:r>
          </a:p>
          <a:p>
            <a:r>
              <a:rPr lang="en-US" sz="4000" dirty="0"/>
              <a:t>Daily Meetings</a:t>
            </a:r>
          </a:p>
          <a:p>
            <a:r>
              <a:rPr lang="en-US" sz="4000" dirty="0"/>
              <a:t>Hallway Whiteboarding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5366208" y="1802176"/>
            <a:ext cx="2171498" cy="1972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Doing</a:t>
            </a:r>
            <a:br>
              <a:rPr lang="en-US" sz="4000" b="1" dirty="0"/>
            </a:br>
            <a:r>
              <a:rPr lang="en-US" sz="4000" dirty="0">
                <a:solidFill>
                  <a:schemeClr val="accent1"/>
                </a:solidFill>
              </a:rPr>
              <a:t>???</a:t>
            </a:r>
          </a:p>
          <a:p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6928222" y="3015278"/>
            <a:ext cx="514929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Traditional Pair Testing</a:t>
            </a:r>
          </a:p>
          <a:p>
            <a:r>
              <a:rPr lang="en-US" sz="4000" dirty="0"/>
              <a:t>Strong-Style Pair Testing</a:t>
            </a:r>
          </a:p>
          <a:p>
            <a:r>
              <a:rPr lang="en-US" sz="4000" dirty="0"/>
              <a:t>Ensemble (Mob) Testing</a:t>
            </a:r>
          </a:p>
          <a:p>
            <a:r>
              <a:rPr lang="en-US" sz="4000" dirty="0"/>
              <a:t>Bug Bashes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GenAI Pair Testing</a:t>
            </a:r>
          </a:p>
        </p:txBody>
      </p:sp>
    </p:spTree>
    <p:extLst>
      <p:ext uri="{BB962C8B-B14F-4D97-AF65-F5344CB8AC3E}">
        <p14:creationId xmlns:p14="http://schemas.microsoft.com/office/powerpoint/2010/main" val="68267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Making Your Choices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945217"/>
              </p:ext>
            </p:extLst>
          </p:nvPr>
        </p:nvGraphicFramePr>
        <p:xfrm>
          <a:off x="838200" y="1825625"/>
          <a:ext cx="10969626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9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Best Used For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Traditional Pair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Working together in an equal pair requiring little rule assistance.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Strong-Style</a:t>
                      </a:r>
                      <a:r>
                        <a:rPr lang="en-US" sz="3200" baseline="0" dirty="0"/>
                        <a:t> Pair Testing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Working together in an unequal pair.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Ensemble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Learning and innovating a shared way of working.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Bug Bashes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Seeing problems</a:t>
                      </a:r>
                      <a:r>
                        <a:rPr lang="en-US" sz="3200" baseline="0" dirty="0"/>
                        <a:t> from many perspectives.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475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32682C-9BE8-6876-8D39-F9F4E97FF7B7}"/>
              </a:ext>
            </a:extLst>
          </p:cNvPr>
          <p:cNvSpPr txBox="1"/>
          <p:nvPr/>
        </p:nvSpPr>
        <p:spPr>
          <a:xfrm>
            <a:off x="889686" y="2709381"/>
            <a:ext cx="109357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800" dirty="0">
                <a:latin typeface="Gill Sans MT" panose="020B0502020104020203" pitchFamily="34" charset="77"/>
              </a:rPr>
              <a:t>Larger organizations where functional silos continue to exist (</a:t>
            </a:r>
            <a:r>
              <a:rPr lang="en-FI" sz="2800" dirty="0">
                <a:solidFill>
                  <a:schemeClr val="accent2"/>
                </a:solidFill>
                <a:latin typeface="Gill Sans MT" panose="020B0502020104020203" pitchFamily="34" charset="77"/>
              </a:rPr>
              <a:t>Testers get together to test</a:t>
            </a:r>
            <a:r>
              <a:rPr lang="en-FI" sz="2800" dirty="0">
                <a:latin typeface="Gill Sans MT" panose="020B0502020104020203" pitchFamily="34" charset="7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800" dirty="0">
                <a:latin typeface="Gill Sans MT" panose="020B0502020104020203" pitchFamily="34" charset="77"/>
              </a:rPr>
              <a:t> Agile teams where we need to share testing skills (</a:t>
            </a:r>
            <a:r>
              <a:rPr lang="en-FI" sz="2800" dirty="0">
                <a:solidFill>
                  <a:schemeClr val="accent1"/>
                </a:solidFill>
                <a:latin typeface="Gill Sans MT" panose="020B0502020104020203" pitchFamily="34" charset="77"/>
              </a:rPr>
              <a:t>Teams get together to test</a:t>
            </a:r>
            <a:r>
              <a:rPr lang="en-FI" sz="2800" dirty="0">
                <a:latin typeface="Gill Sans MT" panose="020B0502020104020203" pitchFamily="34" charset="7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800" dirty="0">
                <a:latin typeface="Gill Sans MT" panose="020B0502020104020203" pitchFamily="34" charset="77"/>
              </a:rPr>
              <a:t>Teaching anything testing related to a group (</a:t>
            </a:r>
            <a:r>
              <a:rPr lang="en-FI" sz="2800" dirty="0">
                <a:solidFill>
                  <a:schemeClr val="accent4"/>
                </a:solidFill>
                <a:latin typeface="Gill Sans MT" panose="020B0502020104020203" pitchFamily="34" charset="77"/>
              </a:rPr>
              <a:t>Training group gets together to test</a:t>
            </a:r>
            <a:r>
              <a:rPr lang="en-FI" sz="2800" dirty="0">
                <a:latin typeface="Gill Sans MT" panose="020B0502020104020203" pitchFamily="34" charset="7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800" dirty="0">
                <a:latin typeface="Gill Sans MT" panose="020B0502020104020203" pitchFamily="34" charset="77"/>
              </a:rPr>
              <a:t>Introducing testing perspectives to programming activities (</a:t>
            </a:r>
            <a:r>
              <a:rPr lang="en-FI" sz="2800" dirty="0">
                <a:solidFill>
                  <a:schemeClr val="accent3"/>
                </a:solidFill>
                <a:latin typeface="Gill Sans MT" panose="020B0502020104020203" pitchFamily="34" charset="77"/>
              </a:rPr>
              <a:t>Testers joining ensemble programming</a:t>
            </a:r>
            <a:r>
              <a:rPr lang="en-FI" sz="2800" dirty="0">
                <a:latin typeface="Gill Sans MT" panose="020B0502020104020203" pitchFamily="34" charset="7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I" sz="2800" dirty="0">
              <a:latin typeface="Gill Sans MT" panose="020B0502020104020203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D286E-F655-B05B-EA4F-A7FE10DD9045}"/>
              </a:ext>
            </a:extLst>
          </p:cNvPr>
          <p:cNvSpPr txBox="1"/>
          <p:nvPr/>
        </p:nvSpPr>
        <p:spPr>
          <a:xfrm>
            <a:off x="568412" y="274290"/>
            <a:ext cx="103549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7200" dirty="0">
                <a:latin typeface="KG No Matter What" panose="02000507000000020003" pitchFamily="2" charset="77"/>
              </a:rPr>
              <a:t>Social Software Testing Approaches are Great for…</a:t>
            </a:r>
          </a:p>
        </p:txBody>
      </p:sp>
    </p:spTree>
    <p:extLst>
      <p:ext uri="{BB962C8B-B14F-4D97-AF65-F5344CB8AC3E}">
        <p14:creationId xmlns:p14="http://schemas.microsoft.com/office/powerpoint/2010/main" val="960095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Social Software Testing Approaches on Tour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From healing my loneliness</a:t>
            </a:r>
          </a:p>
          <a:p>
            <a:r>
              <a:rPr lang="en-US" sz="4000" dirty="0"/>
              <a:t>To Lisi Hocke’s testing tours</a:t>
            </a:r>
          </a:p>
          <a:p>
            <a:r>
              <a:rPr lang="en-US" sz="4000" dirty="0"/>
              <a:t>To many people on tour</a:t>
            </a:r>
          </a:p>
        </p:txBody>
      </p:sp>
      <p:sp>
        <p:nvSpPr>
          <p:cNvPr id="4" name="Rectangle 3"/>
          <p:cNvSpPr/>
          <p:nvPr/>
        </p:nvSpPr>
        <p:spPr>
          <a:xfrm>
            <a:off x="901198" y="4187181"/>
            <a:ext cx="103975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4"/>
                </a:solidFill>
              </a:rPr>
              <a:t>None of this new style of deep, serendipitous learning would be possible without the social software testing approaches</a:t>
            </a:r>
          </a:p>
        </p:txBody>
      </p:sp>
    </p:spTree>
    <p:extLst>
      <p:ext uri="{BB962C8B-B14F-4D97-AF65-F5344CB8AC3E}">
        <p14:creationId xmlns:p14="http://schemas.microsoft.com/office/powerpoint/2010/main" val="4119030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bTestin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" y="0"/>
            <a:ext cx="12188817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9272" y="6289122"/>
            <a:ext cx="706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Robot Framework Browser Library in July 2020: Maaret, Frank, </a:t>
            </a:r>
            <a:r>
              <a:rPr lang="en-US" dirty="0" err="1">
                <a:solidFill>
                  <a:schemeClr val="bg1"/>
                </a:solidFill>
              </a:rPr>
              <a:t>Karlo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Tatu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383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37577" y="2331704"/>
            <a:ext cx="105208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3"/>
                </a:solidFill>
                <a:latin typeface="KG Manhattan Script"/>
                <a:cs typeface="KG Manhattan Script"/>
              </a:rPr>
              <a:t>Learning</a:t>
            </a:r>
            <a:r>
              <a:rPr lang="en-US" sz="8000" dirty="0">
                <a:latin typeface="KG Manhattan Script"/>
                <a:cs typeface="KG Manhattan Script"/>
              </a:rPr>
              <a:t> or </a:t>
            </a:r>
            <a:r>
              <a:rPr lang="en-US" sz="8000" dirty="0">
                <a:solidFill>
                  <a:schemeClr val="accent1"/>
                </a:solidFill>
                <a:latin typeface="KG Manhattan Script"/>
                <a:cs typeface="KG Manhattan Script"/>
              </a:rPr>
              <a:t>Contributing</a:t>
            </a:r>
          </a:p>
        </p:txBody>
      </p:sp>
    </p:spTree>
    <p:extLst>
      <p:ext uri="{BB962C8B-B14F-4D97-AF65-F5344CB8AC3E}">
        <p14:creationId xmlns:p14="http://schemas.microsoft.com/office/powerpoint/2010/main" val="908956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9122" y="1814027"/>
            <a:ext cx="714490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1"/>
                </a:solidFill>
              </a:rPr>
              <a:t>Accidental Learning </a:t>
            </a:r>
            <a:br>
              <a:rPr lang="en-US" sz="6600" dirty="0">
                <a:solidFill>
                  <a:schemeClr val="accent1"/>
                </a:solidFill>
              </a:rPr>
            </a:br>
            <a:r>
              <a:rPr lang="en-US" sz="6600" dirty="0"/>
              <a:t>by being Intentional </a:t>
            </a:r>
            <a:br>
              <a:rPr lang="en-US" sz="6600" dirty="0"/>
            </a:br>
            <a:r>
              <a:rPr lang="en-US" sz="6600" dirty="0"/>
              <a:t>about Learning</a:t>
            </a:r>
          </a:p>
        </p:txBody>
      </p:sp>
    </p:spTree>
    <p:extLst>
      <p:ext uri="{BB962C8B-B14F-4D97-AF65-F5344CB8AC3E}">
        <p14:creationId xmlns:p14="http://schemas.microsoft.com/office/powerpoint/2010/main" val="298673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890" y="0"/>
            <a:ext cx="914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64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890" y="0"/>
            <a:ext cx="914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35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890" y="0"/>
            <a:ext cx="914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75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890" y="0"/>
            <a:ext cx="914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6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1643543"/>
            <a:ext cx="9374081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Co-generate options</a:t>
            </a:r>
          </a:p>
          <a:p>
            <a:r>
              <a:rPr lang="en-US" sz="4400" dirty="0"/>
              <a:t>Choose to try, choose through doing</a:t>
            </a:r>
          </a:p>
          <a:p>
            <a:r>
              <a:rPr lang="en-US" sz="4400" dirty="0"/>
              <a:t>Practice (doing) over theory (plan)</a:t>
            </a:r>
          </a:p>
          <a:p>
            <a:r>
              <a:rPr lang="en-US" sz="4400" dirty="0"/>
              <a:t>Avoid ping-pong</a:t>
            </a:r>
          </a:p>
          <a:p>
            <a:r>
              <a:rPr lang="en-US" sz="4400" dirty="0"/>
              <a:t>Timely feedback</a:t>
            </a:r>
          </a:p>
          <a:p>
            <a:r>
              <a:rPr lang="en-US" sz="4400" dirty="0"/>
              <a:t>Build more skilled empathetic colleagues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4CCB7-62EB-A85B-2D6E-871841459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US" sz="5400" dirty="0">
                <a:latin typeface="KG No Matter What" panose="02000507000000020003" pitchFamily="2" charset="77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444401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ffusion-and-Osmosis-AP-Biolog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41" y="1222119"/>
            <a:ext cx="10803517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1598" y="103841"/>
            <a:ext cx="85267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Learning Through Osmosis</a:t>
            </a:r>
          </a:p>
        </p:txBody>
      </p:sp>
    </p:spTree>
    <p:extLst>
      <p:ext uri="{BB962C8B-B14F-4D97-AF65-F5344CB8AC3E}">
        <p14:creationId xmlns:p14="http://schemas.microsoft.com/office/powerpoint/2010/main" val="1867756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A7B3F2-7470-CECB-C091-96982017245E}"/>
              </a:ext>
            </a:extLst>
          </p:cNvPr>
          <p:cNvSpPr txBox="1"/>
          <p:nvPr/>
        </p:nvSpPr>
        <p:spPr>
          <a:xfrm>
            <a:off x="3317966" y="2442754"/>
            <a:ext cx="85515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GenAI Pair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86F88D-2A04-AE9C-BD7B-4F93308F0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594"/>
            <a:ext cx="3237044" cy="44491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58214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4553" y="741797"/>
            <a:ext cx="1011884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6600" dirty="0"/>
              <a:t>I</a:t>
            </a:r>
            <a:r>
              <a:rPr lang="en-GB" sz="6600" dirty="0">
                <a:solidFill>
                  <a:srgbClr val="000000"/>
                </a:solidFill>
              </a:rPr>
              <a:t> </a:t>
            </a:r>
            <a:r>
              <a:rPr lang="en-GB" sz="6600" dirty="0"/>
              <a:t>had great ideas even when I did not know how to turn them into code – </a:t>
            </a:r>
            <a:r>
              <a:rPr lang="en-GB" sz="6600" dirty="0">
                <a:solidFill>
                  <a:schemeClr val="accent2"/>
                </a:solidFill>
              </a:rPr>
              <a:t>removing the distance</a:t>
            </a:r>
            <a:r>
              <a:rPr lang="en-GB" sz="6600" dirty="0">
                <a:solidFill>
                  <a:srgbClr val="000000"/>
                </a:solidFill>
              </a:rPr>
              <a:t> </a:t>
            </a:r>
            <a:r>
              <a:rPr lang="en-GB" sz="6600" dirty="0"/>
              <a:t>is worth the struggle. </a:t>
            </a:r>
          </a:p>
        </p:txBody>
      </p:sp>
    </p:spTree>
    <p:extLst>
      <p:ext uri="{BB962C8B-B14F-4D97-AF65-F5344CB8AC3E}">
        <p14:creationId xmlns:p14="http://schemas.microsoft.com/office/powerpoint/2010/main" val="3842308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7093" y="1134998"/>
            <a:ext cx="938614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When developers </a:t>
            </a:r>
            <a:r>
              <a:rPr lang="en-US" sz="6600" dirty="0">
                <a:solidFill>
                  <a:srgbClr val="4BACC6"/>
                </a:solidFill>
              </a:rPr>
              <a:t>like</a:t>
            </a:r>
            <a:r>
              <a:rPr lang="en-US" sz="6600" dirty="0"/>
              <a:t> each other, code review is known as </a:t>
            </a:r>
            <a:r>
              <a:rPr lang="en-US" sz="6600" dirty="0">
                <a:solidFill>
                  <a:schemeClr val="accent5"/>
                </a:solidFill>
              </a:rPr>
              <a:t>pair programming</a:t>
            </a:r>
            <a:r>
              <a:rPr lang="en-US" sz="6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77556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65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35419" y="2454805"/>
            <a:ext cx="48987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2"/>
                </a:solidFill>
                <a:latin typeface="KG Manhattan Script"/>
                <a:cs typeface="KG Manhattan Script"/>
              </a:rPr>
              <a:t>Resistance!</a:t>
            </a:r>
          </a:p>
        </p:txBody>
      </p:sp>
    </p:spTree>
    <p:extLst>
      <p:ext uri="{BB962C8B-B14F-4D97-AF65-F5344CB8AC3E}">
        <p14:creationId xmlns:p14="http://schemas.microsoft.com/office/powerpoint/2010/main" val="341601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1808_102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" y="0"/>
            <a:ext cx="12188818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4768520"/>
            <a:ext cx="5766322" cy="1605918"/>
          </a:xfrm>
          <a:prstGeom prst="rect">
            <a:avLst/>
          </a:prstGeom>
          <a:solidFill>
            <a:schemeClr val="lt1">
              <a:alpha val="73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GB" sz="3600" dirty="0"/>
              <a:t>A talk on a strange idea: </a:t>
            </a:r>
          </a:p>
          <a:p>
            <a:pPr lvl="0" algn="ctr"/>
            <a:r>
              <a:rPr lang="en-GB" sz="3600" dirty="0"/>
              <a:t>Mob Programming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24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8277" y="2174209"/>
            <a:ext cx="1130008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cs typeface="KG Manhattan Script"/>
              </a:rPr>
              <a:t>“A ridiculous idea </a:t>
            </a:r>
            <a:r>
              <a:rPr lang="fi-FI" sz="6600" dirty="0">
                <a:cs typeface="KG Manhattan Script"/>
              </a:rPr>
              <a:t>- </a:t>
            </a:r>
            <a:br>
              <a:rPr lang="fi-FI" sz="6600" dirty="0">
                <a:cs typeface="KG Manhattan Script"/>
              </a:rPr>
            </a:br>
            <a:r>
              <a:rPr lang="fi-FI" sz="6600" dirty="0">
                <a:cs typeface="KG Manhattan Script"/>
              </a:rPr>
              <a:t>I </a:t>
            </a:r>
            <a:r>
              <a:rPr lang="fi-FI" sz="6600" dirty="0" err="1">
                <a:cs typeface="KG Manhattan Script"/>
              </a:rPr>
              <a:t>need</a:t>
            </a:r>
            <a:r>
              <a:rPr lang="fi-FI" sz="6600" dirty="0">
                <a:cs typeface="KG Manhattan Script"/>
              </a:rPr>
              <a:t> to </a:t>
            </a:r>
            <a:r>
              <a:rPr lang="fi-FI" sz="6600" dirty="0" err="1">
                <a:cs typeface="KG Manhattan Script"/>
              </a:rPr>
              <a:t>experience</a:t>
            </a:r>
            <a:r>
              <a:rPr lang="fi-FI" sz="6600" dirty="0">
                <a:cs typeface="KG Manhattan Script"/>
              </a:rPr>
              <a:t> </a:t>
            </a:r>
            <a:r>
              <a:rPr lang="fi-FI" sz="6600" dirty="0" err="1">
                <a:cs typeface="KG Manhattan Script"/>
              </a:rPr>
              <a:t>it</a:t>
            </a:r>
            <a:r>
              <a:rPr lang="fi-FI" sz="6600" dirty="0">
                <a:cs typeface="KG Manhattan Script"/>
              </a:rPr>
              <a:t> 1</a:t>
            </a:r>
            <a:r>
              <a:rPr lang="fi-FI" sz="6600" baseline="30000" dirty="0">
                <a:cs typeface="KG Manhattan Script"/>
              </a:rPr>
              <a:t>st</a:t>
            </a:r>
            <a:r>
              <a:rPr lang="fi-FI" sz="6600" dirty="0">
                <a:cs typeface="KG Manhattan Script"/>
              </a:rPr>
              <a:t> </a:t>
            </a:r>
            <a:r>
              <a:rPr lang="fi-FI" sz="6600" dirty="0" err="1">
                <a:cs typeface="KG Manhattan Script"/>
              </a:rPr>
              <a:t>hand</a:t>
            </a:r>
            <a:r>
              <a:rPr lang="fi-FI" sz="6600" dirty="0">
                <a:cs typeface="KG Manhattan Script"/>
              </a:rPr>
              <a:t>”</a:t>
            </a:r>
            <a:endParaRPr lang="en-US" sz="6600" dirty="0">
              <a:cs typeface="KG Manhattan Script"/>
            </a:endParaRPr>
          </a:p>
        </p:txBody>
      </p:sp>
    </p:spTree>
    <p:extLst>
      <p:ext uri="{BB962C8B-B14F-4D97-AF65-F5344CB8AC3E}">
        <p14:creationId xmlns:p14="http://schemas.microsoft.com/office/powerpoint/2010/main" val="3722778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bProgramming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9" r="3898"/>
          <a:stretch/>
        </p:blipFill>
        <p:spPr>
          <a:xfrm>
            <a:off x="1595" y="-920"/>
            <a:ext cx="12188818" cy="685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75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aretNavigate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" y="-17794"/>
            <a:ext cx="12188818" cy="687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45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rl-in-mob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9" b="5489"/>
          <a:stretch/>
        </p:blipFill>
        <p:spPr>
          <a:xfrm>
            <a:off x="30791" y="0"/>
            <a:ext cx="12159622" cy="68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45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gacy-template" id="{4A044D08-F874-FD47-B604-BF88430357D9}" vid="{6BE075C1-99AC-294F-B8E2-413BDF73E6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9290083-bd2f-48a2-8ac5-09a524b17d15}" enabled="1" method="Privileged" siteId="{b9fec68c-c92d-461e-9a97-3d03a0f18b82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</TotalTime>
  <Words>514</Words>
  <Application>Microsoft Macintosh PowerPoint</Application>
  <PresentationFormat>Widescreen</PresentationFormat>
  <Paragraphs>144</Paragraphs>
  <Slides>34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Aptos</vt:lpstr>
      <vt:lpstr>Arial</vt:lpstr>
      <vt:lpstr>Calibri</vt:lpstr>
      <vt:lpstr>Gill Sans MT</vt:lpstr>
      <vt:lpstr>Gill Sans Nova Light</vt:lpstr>
      <vt:lpstr>KG Manhattan Script</vt:lpstr>
      <vt:lpstr>KG No Matter What</vt:lpstr>
      <vt:lpstr>Office Theme</vt:lpstr>
      <vt:lpstr>Social Software Testing Approaches</vt:lpstr>
      <vt:lpstr>PowerPoint Presentation</vt:lpstr>
      <vt:lpstr>Why?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Making Your Choices</vt:lpstr>
      <vt:lpstr>PowerPoint Presentation</vt:lpstr>
      <vt:lpstr>Social Software Testing Approaches on Tour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Pyhäjärvi, Maaret</dc:creator>
  <cp:lastModifiedBy>Pyhäjärvi, Maaret</cp:lastModifiedBy>
  <cp:revision>12</cp:revision>
  <dcterms:created xsi:type="dcterms:W3CDTF">2024-06-04T08:52:44Z</dcterms:created>
  <dcterms:modified xsi:type="dcterms:W3CDTF">2024-06-04T09:27:55Z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